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14"/>
  </p:notesMasterIdLst>
  <p:sldIdLst>
    <p:sldId id="257" r:id="rId3"/>
    <p:sldId id="258" r:id="rId4"/>
    <p:sldId id="266" r:id="rId5"/>
    <p:sldId id="267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 type="screen16x9"/>
  <p:notesSz cx="6858000" cy="9144000"/>
  <p:embeddedFontLst>
    <p:embeddedFont>
      <p:font typeface="Montserrat" panose="00000500000000000000" pitchFamily="2" charset="-52"/>
      <p:regular r:id="rId15"/>
      <p:bold r:id="rId16"/>
      <p:italic r:id="rId17"/>
      <p:boldItalic r:id="rId18"/>
    </p:embeddedFont>
    <p:embeddedFont>
      <p:font typeface="Montserrat ExtraBold" panose="00000900000000000000" pitchFamily="2" charset="-52"/>
      <p:bold r:id="rId19"/>
      <p:boldItalic r:id="rId20"/>
    </p:embeddedFont>
    <p:embeddedFont>
      <p:font typeface="Montserrat SemiBold" panose="00000700000000000000" pitchFamily="2" charset="-52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Light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15">
          <p15:clr>
            <a:srgbClr val="9AA0A6"/>
          </p15:clr>
        </p15:guide>
        <p15:guide id="2" orient="horz" pos="110">
          <p15:clr>
            <a:srgbClr val="9AA0A6"/>
          </p15:clr>
        </p15:guide>
        <p15:guide id="3" orient="horz" pos="3130">
          <p15:clr>
            <a:srgbClr val="9AA0A6"/>
          </p15:clr>
        </p15:guide>
        <p15:guide id="4" pos="5655">
          <p15:clr>
            <a:srgbClr val="9AA0A6"/>
          </p15:clr>
        </p15:guide>
        <p15:guide id="5" pos="4704">
          <p15:clr>
            <a:srgbClr val="9AA0A6"/>
          </p15:clr>
        </p15:guide>
        <p15:guide id="6" pos="353">
          <p15:clr>
            <a:srgbClr val="9AA0A6"/>
          </p15:clr>
        </p15:guide>
        <p15:guide id="7" pos="4459">
          <p15:clr>
            <a:srgbClr val="9AA0A6"/>
          </p15:clr>
        </p15:guide>
        <p15:guide id="8" orient="horz" pos="696">
          <p15:clr>
            <a:srgbClr val="9AA0A6"/>
          </p15:clr>
        </p15:guide>
        <p15:guide id="9" orient="horz" pos="1622">
          <p15:clr>
            <a:srgbClr val="9AA0A6"/>
          </p15:clr>
        </p15:guide>
        <p15:guide id="10" orient="horz" pos="1975">
          <p15:clr>
            <a:srgbClr val="9AA0A6"/>
          </p15:clr>
        </p15:guide>
        <p15:guide id="11" orient="horz" pos="2906">
          <p15:clr>
            <a:srgbClr val="9AA0A6"/>
          </p15:clr>
        </p15:guide>
        <p15:guide id="12" pos="2098">
          <p15:clr>
            <a:srgbClr val="9AA0A6"/>
          </p15:clr>
        </p15:guide>
        <p15:guide id="13" pos="2555">
          <p15:clr>
            <a:srgbClr val="9AA0A6"/>
          </p15:clr>
        </p15:guide>
        <p15:guide id="14" pos="4311">
          <p15:clr>
            <a:srgbClr val="9AA0A6"/>
          </p15:clr>
        </p15:guide>
        <p15:guide id="15" orient="horz" pos="101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8EEADF-FD9C-4BAD-8C40-133E0C61C133}">
  <a:tblStyle styleId="{C48EEADF-FD9C-4BAD-8C40-133E0C61C1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744" y="96"/>
      </p:cViewPr>
      <p:guideLst>
        <p:guide pos="115"/>
        <p:guide orient="horz" pos="110"/>
        <p:guide orient="horz" pos="3130"/>
        <p:guide pos="5655"/>
        <p:guide pos="4704"/>
        <p:guide pos="353"/>
        <p:guide pos="4459"/>
        <p:guide orient="horz" pos="696"/>
        <p:guide orient="horz" pos="1622"/>
        <p:guide orient="horz" pos="1975"/>
        <p:guide orient="horz" pos="2906"/>
        <p:guide pos="2098"/>
        <p:guide pos="2555"/>
        <p:guide pos="4311"/>
        <p:guide orient="horz" pos="10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670dd1be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670dd1be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bf206be85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bf206be851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f206be85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4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bf206be85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f206be85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f206be85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f206be85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f206be85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1277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f206be85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f206be85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3395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f206be85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f206be85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f206be85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f206be85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bf206be851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4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bf206be851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f206be85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f206be85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bf206be8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bf206be8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CUSTOM_1_1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1">
  <p:cSld name="CUSTOM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chemeClr val="accent4"/>
          </p15:clr>
        </p15:guide>
        <p15:guide id="2" orient="horz" pos="1620">
          <p15:clr>
            <a:schemeClr val="accent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">
  <p:cSld name="CUSTOM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">
  <p:cSld name="CUSTOM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CUSTOM_1_1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текст 2">
  <p:cSld name="TITLE_AND_BODY_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4775425" y="323825"/>
            <a:ext cx="36735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body" idx="1"/>
          </p:nvPr>
        </p:nvSpPr>
        <p:spPr>
          <a:xfrm>
            <a:off x="5062087" y="1988175"/>
            <a:ext cx="37701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3">
  <p:cSld name="TITLE_AND_BODY_3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1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22"/>
          <p:cNvSpPr/>
          <p:nvPr/>
        </p:nvSpPr>
        <p:spPr>
          <a:xfrm>
            <a:off x="180000" y="193500"/>
            <a:ext cx="8784000" cy="475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" name="Google Shape;71;p22"/>
          <p:cNvSpPr txBox="1">
            <a:spLocks noGrp="1"/>
          </p:cNvSpPr>
          <p:nvPr>
            <p:ph type="title"/>
          </p:nvPr>
        </p:nvSpPr>
        <p:spPr>
          <a:xfrm>
            <a:off x="622450" y="357100"/>
            <a:ext cx="6111600" cy="14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SemiBold"/>
              <a:buNone/>
              <a:defRPr sz="28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1"/>
          </p:nvPr>
        </p:nvSpPr>
        <p:spPr>
          <a:xfrm>
            <a:off x="634825" y="1045100"/>
            <a:ext cx="6111600" cy="24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SemiBold"/>
              <a:buChar char="▶"/>
              <a:defRPr sz="1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▸"/>
              <a:defRPr sz="12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boto Light"/>
              <a:buChar char="▹"/>
              <a:defRPr sz="10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Font typeface="Roboto Light"/>
              <a:buChar char="▸"/>
              <a:defRPr sz="9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2794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Font typeface="Roboto Light"/>
              <a:buChar char="▹"/>
              <a:defRPr sz="8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2730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00"/>
              <a:buFont typeface="Montserrat SemiBold"/>
              <a:buChar char="▸"/>
              <a:defRPr sz="7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▹"/>
              <a:defRPr sz="6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2667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895248" y="4944600"/>
            <a:ext cx="2487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22"/>
          <p:cNvSpPr txBox="1"/>
          <p:nvPr/>
        </p:nvSpPr>
        <p:spPr>
          <a:xfrm>
            <a:off x="175400" y="4944600"/>
            <a:ext cx="88647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2018 © Алгоритмика</a:t>
            </a:r>
            <a:endParaRPr sz="800" b="0" i="0" u="none" strike="noStrike" cap="non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marL="274320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marL="320040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5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marL="1371600" lvl="2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marL="1828800" lvl="3" indent="-3048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marL="2286000" lvl="4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marL="2743200" lvl="5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marL="3200400" lvl="6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marL="3657600" lvl="7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4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6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5"/>
          <p:cNvSpPr txBox="1">
            <a:spLocks noGrp="1"/>
          </p:cNvSpPr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body" idx="1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sldNum" idx="12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27">
          <p15:clr>
            <a:schemeClr val="accent3"/>
          </p15:clr>
        </p15:guide>
        <p15:guide id="2" orient="horz" pos="227">
          <p15:clr>
            <a:schemeClr val="accent3"/>
          </p15:clr>
        </p15:guide>
        <p15:guide id="3" orient="horz" pos="3013">
          <p15:clr>
            <a:schemeClr val="accent3"/>
          </p15:clr>
        </p15:guide>
        <p15:guide id="4" pos="5533">
          <p15:clr>
            <a:schemeClr val="accent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/>
        </p:nvSpPr>
        <p:spPr>
          <a:xfrm>
            <a:off x="360000" y="569283"/>
            <a:ext cx="8424000" cy="14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Презентация проекта </a:t>
            </a:r>
            <a:endParaRPr lang="ru-RU" sz="41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r>
              <a:rPr lang="ru-RU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	</a:t>
            </a:r>
            <a:r>
              <a:rPr lang="en-US" sz="4400" b="1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«Rocket in Space»</a:t>
            </a:r>
          </a:p>
          <a:p>
            <a:r>
              <a:rPr lang="en-US" sz="4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Rocket in Space»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1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46E969-E800-0185-DFF3-3085DFE516A0}"/>
              </a:ext>
            </a:extLst>
          </p:cNvPr>
          <p:cNvSpPr txBox="1"/>
          <p:nvPr/>
        </p:nvSpPr>
        <p:spPr>
          <a:xfrm>
            <a:off x="8695268" y="4903456"/>
            <a:ext cx="5164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И.Г.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3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45" name="Google Shape;245;p3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34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Перспективы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34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4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4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8" name="Google Shape;258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4"/>
          <p:cNvSpPr txBox="1"/>
          <p:nvPr/>
        </p:nvSpPr>
        <p:spPr>
          <a:xfrm>
            <a:off x="277050" y="823100"/>
            <a:ext cx="74382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2000" b="0" i="0" dirty="0">
                <a:solidFill>
                  <a:srgbClr val="040C28"/>
                </a:solidFill>
                <a:effectLst/>
                <a:latin typeface="+mn-lt"/>
              </a:rPr>
              <a:t> </a:t>
            </a:r>
            <a:endParaRPr lang="ru-RU" sz="2000" dirty="0">
              <a:latin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p3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65" name="Google Shape;265;p3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35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Благодарим за внимание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5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5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Google Shape;278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5"/>
          <p:cNvSpPr txBox="1"/>
          <p:nvPr/>
        </p:nvSpPr>
        <p:spPr>
          <a:xfrm>
            <a:off x="277050" y="823100"/>
            <a:ext cx="7438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 SemiBold"/>
                <a:ea typeface="Montserrat SemiBold"/>
                <a:cs typeface="Montserrat SemiBold"/>
                <a:sym typeface="Montserrat SemiBold"/>
              </a:rPr>
              <a:t>Будем рады ответить на ваши вопросы и получить обратную связь</a:t>
            </a:r>
            <a:endParaRPr sz="16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80" name="Google Shape;280;p35"/>
          <p:cNvPicPr preferRelativeResize="0"/>
          <p:nvPr/>
        </p:nvPicPr>
        <p:blipFill rotWithShape="1">
          <a:blip r:embed="rId5">
            <a:alphaModFix/>
          </a:blip>
          <a:srcRect t="43854" r="55812" b="27413"/>
          <a:stretch/>
        </p:blipFill>
        <p:spPr>
          <a:xfrm>
            <a:off x="5155575" y="2426325"/>
            <a:ext cx="2401774" cy="2594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5"/>
          <p:cNvPicPr preferRelativeResize="0"/>
          <p:nvPr/>
        </p:nvPicPr>
        <p:blipFill rotWithShape="1">
          <a:blip r:embed="rId6">
            <a:alphaModFix/>
          </a:blip>
          <a:srcRect t="37537" r="63057" b="34141"/>
          <a:stretch/>
        </p:blipFill>
        <p:spPr>
          <a:xfrm>
            <a:off x="2679825" y="2426325"/>
            <a:ext cx="2475751" cy="2489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9" name="Google Shape;119;p2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28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latin typeface="Montserrat"/>
                <a:ea typeface="Montserrat"/>
                <a:cs typeface="Montserrat"/>
                <a:sym typeface="Montserrat"/>
              </a:rPr>
              <a:t>Цель проекта —</a:t>
            </a:r>
            <a:r>
              <a:rPr lang="ru-RU" sz="3000" b="1" dirty="0">
                <a:latin typeface="Montserrat"/>
                <a:ea typeface="Montserrat"/>
                <a:cs typeface="Montserrat"/>
                <a:sym typeface="Montserrat"/>
              </a:rPr>
              <a:t> Сделать игру для детей</a:t>
            </a:r>
            <a:r>
              <a:rPr lang="en-US" sz="3000" b="1" dirty="0">
                <a:latin typeface="Montserrat"/>
                <a:ea typeface="Montserrat"/>
                <a:cs typeface="Montserrat"/>
                <a:sym typeface="Montserrat"/>
              </a:rPr>
              <a:t>,</a:t>
            </a:r>
            <a:r>
              <a:rPr lang="ru-RU" sz="3000" b="1" dirty="0">
                <a:latin typeface="Montserrat"/>
                <a:ea typeface="Montserrat"/>
                <a:cs typeface="Montserrat"/>
                <a:sym typeface="Montserrat"/>
              </a:rPr>
              <a:t> которая будет развивать критическое мышление.</a:t>
            </a:r>
          </a:p>
        </p:txBody>
      </p:sp>
      <p:sp>
        <p:nvSpPr>
          <p:cNvPr id="122" name="Google Shape;122;p28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3" name="Google Shape;1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8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8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8"/>
          <p:cNvGrpSpPr/>
          <p:nvPr/>
        </p:nvGrpSpPr>
        <p:grpSpPr>
          <a:xfrm>
            <a:off x="7949716" y="182225"/>
            <a:ext cx="1162236" cy="4798825"/>
            <a:chOff x="4572000" y="241250"/>
            <a:chExt cx="1263300" cy="4798825"/>
          </a:xfrm>
        </p:grpSpPr>
        <p:sp>
          <p:nvSpPr>
            <p:cNvPr id="119" name="Google Shape;119;p2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28"/>
          <p:cNvSpPr txBox="1"/>
          <p:nvPr/>
        </p:nvSpPr>
        <p:spPr>
          <a:xfrm>
            <a:off x="309411" y="355464"/>
            <a:ext cx="2437092" cy="40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 dirty="0">
                <a:latin typeface="Montserrat"/>
                <a:ea typeface="Montserrat"/>
                <a:cs typeface="Montserrat"/>
                <a:sym typeface="Montserrat"/>
              </a:rPr>
              <a:t>USE-case </a:t>
            </a:r>
            <a:r>
              <a:rPr lang="ru-RU" sz="1600" b="1" dirty="0">
                <a:latin typeface="Montserrat"/>
                <a:ea typeface="Montserrat"/>
                <a:cs typeface="Montserrat"/>
                <a:sym typeface="Montserrat"/>
              </a:rPr>
              <a:t>диаграмма-</a:t>
            </a:r>
          </a:p>
        </p:txBody>
      </p:sp>
      <p:sp>
        <p:nvSpPr>
          <p:cNvPr id="122" name="Google Shape;122;p28"/>
          <p:cNvSpPr txBox="1"/>
          <p:nvPr/>
        </p:nvSpPr>
        <p:spPr>
          <a:xfrm rot="-5400000">
            <a:off x="6737295" y="2751776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3" name="Google Shape;1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8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8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53442" y="84522"/>
            <a:ext cx="1162225" cy="1099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B366552-24E4-F07A-D643-3832858FD3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2788" y="269507"/>
            <a:ext cx="4636933" cy="46460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CFBAD6-6175-6870-5D64-E19128E3713E}"/>
              </a:ext>
            </a:extLst>
          </p:cNvPr>
          <p:cNvSpPr txBox="1"/>
          <p:nvPr/>
        </p:nvSpPr>
        <p:spPr>
          <a:xfrm>
            <a:off x="309410" y="943094"/>
            <a:ext cx="23313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Диаграмма отображающая </a:t>
            </a:r>
          </a:p>
          <a:p>
            <a:pPr algn="just"/>
            <a:r>
              <a:rPr lang="ru-RU" dirty="0"/>
              <a:t>логику игры</a:t>
            </a:r>
            <a:r>
              <a:rPr lang="en-US" dirty="0"/>
              <a:t>,</a:t>
            </a:r>
            <a:r>
              <a:rPr lang="ru-RU" dirty="0"/>
              <a:t>в виде </a:t>
            </a:r>
          </a:p>
          <a:p>
            <a:pPr algn="just"/>
            <a:r>
              <a:rPr lang="ru-RU" dirty="0"/>
              <a:t>блок-схемы.</a:t>
            </a:r>
          </a:p>
        </p:txBody>
      </p:sp>
    </p:spTree>
    <p:extLst>
      <p:ext uri="{BB962C8B-B14F-4D97-AF65-F5344CB8AC3E}">
        <p14:creationId xmlns:p14="http://schemas.microsoft.com/office/powerpoint/2010/main" val="1027353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8"/>
          <p:cNvGrpSpPr/>
          <p:nvPr/>
        </p:nvGrpSpPr>
        <p:grpSpPr>
          <a:xfrm>
            <a:off x="7949716" y="182225"/>
            <a:ext cx="1162236" cy="4798825"/>
            <a:chOff x="4572000" y="241250"/>
            <a:chExt cx="1263300" cy="4798825"/>
          </a:xfrm>
        </p:grpSpPr>
        <p:sp>
          <p:nvSpPr>
            <p:cNvPr id="119" name="Google Shape;119;p2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28"/>
          <p:cNvSpPr txBox="1"/>
          <p:nvPr/>
        </p:nvSpPr>
        <p:spPr>
          <a:xfrm>
            <a:off x="309411" y="355464"/>
            <a:ext cx="2437092" cy="40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 dirty="0">
                <a:latin typeface="Montserrat"/>
                <a:ea typeface="Montserrat"/>
                <a:cs typeface="Montserrat"/>
                <a:sym typeface="Montserrat"/>
              </a:rPr>
              <a:t>USE-case </a:t>
            </a:r>
            <a:r>
              <a:rPr lang="ru-RU" sz="1600" b="1" dirty="0">
                <a:latin typeface="Montserrat"/>
                <a:ea typeface="Montserrat"/>
                <a:cs typeface="Montserrat"/>
                <a:sym typeface="Montserrat"/>
              </a:rPr>
              <a:t>диаграмма-</a:t>
            </a:r>
          </a:p>
        </p:txBody>
      </p:sp>
      <p:sp>
        <p:nvSpPr>
          <p:cNvPr id="122" name="Google Shape;122;p28"/>
          <p:cNvSpPr txBox="1"/>
          <p:nvPr/>
        </p:nvSpPr>
        <p:spPr>
          <a:xfrm rot="-5400000">
            <a:off x="6737295" y="2751776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3" name="Google Shape;1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8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8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53442" y="84522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CFBAD6-6175-6870-5D64-E19128E3713E}"/>
              </a:ext>
            </a:extLst>
          </p:cNvPr>
          <p:cNvSpPr txBox="1"/>
          <p:nvPr/>
        </p:nvSpPr>
        <p:spPr>
          <a:xfrm>
            <a:off x="309410" y="943094"/>
            <a:ext cx="23313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/>
              <a:t>Диаграмма отображающая </a:t>
            </a:r>
          </a:p>
          <a:p>
            <a:pPr algn="just"/>
            <a:r>
              <a:rPr lang="ru-RU" dirty="0"/>
              <a:t>логику игры</a:t>
            </a:r>
            <a:r>
              <a:rPr lang="en-US" dirty="0"/>
              <a:t>,</a:t>
            </a:r>
            <a:r>
              <a:rPr lang="ru-RU" dirty="0"/>
              <a:t>в виде </a:t>
            </a:r>
          </a:p>
          <a:p>
            <a:pPr algn="just"/>
            <a:r>
              <a:rPr lang="ru-RU" dirty="0"/>
              <a:t>блок-схемы.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CB61FE8-364B-4792-6BE8-57743659AD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5885" y="397949"/>
            <a:ext cx="3873500" cy="458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377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2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39" name="Google Shape;139;p2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29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Разработанный проект включает в себя компоненты: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9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3" name="Google Shape;1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9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9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9"/>
          <p:cNvSpPr txBox="1"/>
          <p:nvPr/>
        </p:nvSpPr>
        <p:spPr>
          <a:xfrm>
            <a:off x="265775" y="1307900"/>
            <a:ext cx="7118700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(Программный файл)</a:t>
            </a: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(Изображения)</a:t>
            </a: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(Файл README)...</a:t>
            </a: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Разработанный прототип собран в репозитории...</a:t>
            </a:r>
            <a:endParaRPr sz="6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3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59" name="Google Shape;159;p3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30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0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0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3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3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79" name="Google Shape;179;p3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181;p31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31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1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31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31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1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3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3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2" name="Google Shape;192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1"/>
          <p:cNvSpPr txBox="1"/>
          <p:nvPr/>
        </p:nvSpPr>
        <p:spPr>
          <a:xfrm>
            <a:off x="277050" y="823100"/>
            <a:ext cx="7118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 SemiBold"/>
                <a:ea typeface="Montserrat SemiBold"/>
                <a:cs typeface="Montserrat SemiBold"/>
                <a:sym typeface="Montserrat SemiBold"/>
              </a:rPr>
              <a:t>(Прототип удалось создать за короткий срок благодаря использованию ранее разработанных...)</a:t>
            </a:r>
            <a:endParaRPr sz="17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99" name="Google Shape;199;p3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32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2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277050" y="823100"/>
            <a:ext cx="71187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700" dirty="0">
                <a:latin typeface="Montserrat SemiBold"/>
                <a:ea typeface="Montserrat SemiBold"/>
                <a:cs typeface="Montserrat SemiBold"/>
                <a:sym typeface="Montserrat SemiBold"/>
              </a:rPr>
              <a:t>В игре предусмотрена наглядная подпись, уведомляющая о завершении игры</a:t>
            </a:r>
            <a:endParaRPr sz="1700" dirty="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3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19" name="Google Shape;219;p3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1" name="Google Shape;22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605" y="1417300"/>
            <a:ext cx="6778336" cy="3362867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3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>
                <a:latin typeface="Montserrat"/>
                <a:ea typeface="Montserrat"/>
                <a:cs typeface="Montserrat"/>
                <a:sym typeface="Montserrat"/>
              </a:rPr>
              <a:t>Демонстрация проекта</a:t>
            </a:r>
            <a:endParaRPr sz="30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p33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7" name="Google Shape;22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3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3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6" name="Google Shape;236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3"/>
          <p:cNvSpPr txBox="1"/>
          <p:nvPr/>
        </p:nvSpPr>
        <p:spPr>
          <a:xfrm>
            <a:off x="997675" y="923500"/>
            <a:ext cx="58959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n-US" sz="2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Rocket in Space</a:t>
            </a:r>
            <a:r>
              <a:rPr lang="en" sz="2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2400" b="1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8" name="Google Shape;23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0625" y="913325"/>
            <a:ext cx="626100" cy="4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D7799A-39EA-B647-E9B8-89C7613965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0589" y="1613647"/>
            <a:ext cx="5248006" cy="284434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lgoritmika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833AE0"/>
      </a:accent1>
      <a:accent2>
        <a:srgbClr val="FF7842"/>
      </a:accent2>
      <a:accent3>
        <a:srgbClr val="88DBF2"/>
      </a:accent3>
      <a:accent4>
        <a:srgbClr val="38BD60"/>
      </a:accent4>
      <a:accent5>
        <a:srgbClr val="FA82CC"/>
      </a:accent5>
      <a:accent6>
        <a:srgbClr val="FFDC40"/>
      </a:accent6>
      <a:hlink>
        <a:srgbClr val="833AE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150</Words>
  <Application>Microsoft Office PowerPoint</Application>
  <PresentationFormat>Экран (16:9)</PresentationFormat>
  <Paragraphs>58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20" baseType="lpstr">
      <vt:lpstr>Roboto Light</vt:lpstr>
      <vt:lpstr>Roboto</vt:lpstr>
      <vt:lpstr>Arial</vt:lpstr>
      <vt:lpstr>Montserrat SemiBold</vt:lpstr>
      <vt:lpstr>Open Sans</vt:lpstr>
      <vt:lpstr>Montserrat ExtraBold</vt:lpstr>
      <vt:lpstr>Montserrat</vt:lpstr>
      <vt:lpstr>Simple Light</vt:lpstr>
      <vt:lpstr>algoritmika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Algoritmika</dc:creator>
  <cp:lastModifiedBy>Algoritmika</cp:lastModifiedBy>
  <cp:revision>3</cp:revision>
  <dcterms:modified xsi:type="dcterms:W3CDTF">2023-05-14T12:48:47Z</dcterms:modified>
</cp:coreProperties>
</file>